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2fadc29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2fadc29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Christopher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2fadc292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2fadc292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Christopher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49f02457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49f02457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Christopher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49f02457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49f02457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Christopher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49f02457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49f02457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Harrison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49f02457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49f02457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Harrison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513f2d1c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513f2d1c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Christopher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49f02457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49f02457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49f02457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49f02457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49f02457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49f02457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49f0245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49f0245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49f02457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49f02457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49f02457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49f0245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49f02457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49f02457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Harrison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49f02457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49f02457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Harrison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49f02457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49f02457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Harrison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49f02457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49f02457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49f02457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49f02457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9" Type="http://schemas.openxmlformats.org/officeDocument/2006/relationships/image" Target="../media/image16.jp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YsvqmrNADA4s9DJhVdAL8EL3pL3eBPy5/view" TargetMode="External"/><Relationship Id="rId4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EE-449-07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</a:t>
            </a:r>
            <a:r>
              <a:rPr lang="en"/>
              <a:t>Presentation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Harrison</a:t>
            </a:r>
            <a:r>
              <a:rPr lang="en"/>
              <a:t> Power, Austin Ma, Christopher Barber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679" y="1159550"/>
            <a:ext cx="6087625" cy="310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/>
          <p:nvPr/>
        </p:nvSpPr>
        <p:spPr>
          <a:xfrm>
            <a:off x="5927650" y="2149195"/>
            <a:ext cx="1068300" cy="990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Tx Driver </a:t>
            </a:r>
            <a:r>
              <a:rPr lang="en"/>
              <a:t>Circuit</a:t>
            </a:r>
            <a:endParaRPr/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950" y="865325"/>
            <a:ext cx="6594111" cy="397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679" y="1159550"/>
            <a:ext cx="6087625" cy="310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5909318" y="3182410"/>
            <a:ext cx="1068300" cy="753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Receiver</a:t>
            </a:r>
            <a:r>
              <a:rPr lang="en"/>
              <a:t> </a:t>
            </a:r>
            <a:endParaRPr/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437" y="1111479"/>
            <a:ext cx="4599851" cy="27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 rotWithShape="1">
          <a:blip r:embed="rId4">
            <a:alphaModFix/>
          </a:blip>
          <a:srcRect b="0" l="0" r="0" t="53297"/>
          <a:stretch/>
        </p:blipFill>
        <p:spPr>
          <a:xfrm>
            <a:off x="320575" y="2808750"/>
            <a:ext cx="3638151" cy="214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 rotWithShape="1">
          <a:blip r:embed="rId4">
            <a:alphaModFix/>
          </a:blip>
          <a:srcRect b="50768" l="0" r="0" t="0"/>
          <a:stretch/>
        </p:blipFill>
        <p:spPr>
          <a:xfrm>
            <a:off x="514788" y="879875"/>
            <a:ext cx="3249726" cy="180637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4214213" y="3861100"/>
            <a:ext cx="475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This is a gain of 75.5dB.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234" name="Google Shape;2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679" y="1159550"/>
            <a:ext cx="6087625" cy="310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/>
          <p:nvPr/>
        </p:nvSpPr>
        <p:spPr>
          <a:xfrm>
            <a:off x="4308650" y="3127125"/>
            <a:ext cx="1266300" cy="898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title"/>
          </p:nvPr>
        </p:nvSpPr>
        <p:spPr>
          <a:xfrm>
            <a:off x="1274475" y="401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Phase Lock Loop</a:t>
            </a:r>
            <a:endParaRPr/>
          </a:p>
        </p:txBody>
      </p:sp>
      <p:sp>
        <p:nvSpPr>
          <p:cNvPr id="241" name="Google Shape;241;p27"/>
          <p:cNvSpPr txBox="1"/>
          <p:nvPr>
            <p:ph idx="1" type="body"/>
          </p:nvPr>
        </p:nvSpPr>
        <p:spPr>
          <a:xfrm>
            <a:off x="2916275" y="1000775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R1 of 2.7Kohm and C1 of 10nF gave a fo of 40.7KHz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set the bandwidth we used a 47nF which gave us a bandwidth of approximately 12% of fo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C3 was set to 150nF in order to be larger than 2*C2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Note* Had to change PLL to 0-4.5V rails or it </a:t>
            </a:r>
            <a:r>
              <a:rPr lang="en"/>
              <a:t>wouldn't</a:t>
            </a:r>
            <a:r>
              <a:rPr lang="en"/>
              <a:t> work.</a:t>
            </a:r>
            <a:endParaRPr/>
          </a:p>
        </p:txBody>
      </p:sp>
      <p:grpSp>
        <p:nvGrpSpPr>
          <p:cNvPr id="242" name="Google Shape;242;p27"/>
          <p:cNvGrpSpPr/>
          <p:nvPr/>
        </p:nvGrpSpPr>
        <p:grpSpPr>
          <a:xfrm>
            <a:off x="84025" y="1000775"/>
            <a:ext cx="2793876" cy="2328711"/>
            <a:chOff x="311699" y="1017722"/>
            <a:chExt cx="2793876" cy="2548939"/>
          </a:xfrm>
        </p:grpSpPr>
        <p:pic>
          <p:nvPicPr>
            <p:cNvPr id="243" name="Google Shape;243;p27"/>
            <p:cNvPicPr preferRelativeResize="0"/>
            <p:nvPr/>
          </p:nvPicPr>
          <p:blipFill rotWithShape="1">
            <a:blip r:embed="rId3">
              <a:alphaModFix/>
            </a:blip>
            <a:srcRect b="64619" l="3801" r="86379" t="22801"/>
            <a:stretch/>
          </p:blipFill>
          <p:spPr>
            <a:xfrm>
              <a:off x="454675" y="3207212"/>
              <a:ext cx="629675" cy="359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7"/>
            <p:cNvPicPr preferRelativeResize="0"/>
            <p:nvPr/>
          </p:nvPicPr>
          <p:blipFill rotWithShape="1">
            <a:blip r:embed="rId3">
              <a:alphaModFix/>
            </a:blip>
            <a:srcRect b="0" l="3138" r="87042" t="91639"/>
            <a:stretch/>
          </p:blipFill>
          <p:spPr>
            <a:xfrm>
              <a:off x="1234625" y="3267487"/>
              <a:ext cx="629674" cy="2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699" y="1017722"/>
              <a:ext cx="2793876" cy="18379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0100" y="3267467"/>
              <a:ext cx="962025" cy="209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Google Shape;247;p27"/>
            <p:cNvSpPr txBox="1"/>
            <p:nvPr/>
          </p:nvSpPr>
          <p:spPr>
            <a:xfrm>
              <a:off x="369776" y="2820449"/>
              <a:ext cx="874200" cy="50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lt1"/>
                  </a:solidFill>
                </a:rPr>
                <a:t>Center Frequency</a:t>
              </a:r>
              <a:endParaRPr b="1" sz="900">
                <a:solidFill>
                  <a:schemeClr val="lt1"/>
                </a:solidFill>
              </a:endParaRPr>
            </a:p>
          </p:txBody>
        </p:sp>
        <p:sp>
          <p:nvSpPr>
            <p:cNvPr id="248" name="Google Shape;248;p27"/>
            <p:cNvSpPr txBox="1"/>
            <p:nvPr/>
          </p:nvSpPr>
          <p:spPr>
            <a:xfrm>
              <a:off x="1119438" y="2820449"/>
              <a:ext cx="874200" cy="50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lt1"/>
                  </a:solidFill>
                </a:rPr>
                <a:t>Output </a:t>
              </a:r>
              <a:endParaRPr b="1"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lt1"/>
                  </a:solidFill>
                </a:rPr>
                <a:t>Filter</a:t>
              </a:r>
              <a:endParaRPr b="1" sz="900">
                <a:solidFill>
                  <a:schemeClr val="lt1"/>
                </a:solidFill>
              </a:endParaRPr>
            </a:p>
          </p:txBody>
        </p:sp>
        <p:sp>
          <p:nvSpPr>
            <p:cNvPr id="249" name="Google Shape;249;p27"/>
            <p:cNvSpPr txBox="1"/>
            <p:nvPr/>
          </p:nvSpPr>
          <p:spPr>
            <a:xfrm>
              <a:off x="2104025" y="2820449"/>
              <a:ext cx="874200" cy="50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lt1"/>
                  </a:solidFill>
                </a:rPr>
                <a:t>Bandwidth Calculation</a:t>
              </a:r>
              <a:endParaRPr b="1" sz="900">
                <a:solidFill>
                  <a:schemeClr val="lt1"/>
                </a:solidFill>
              </a:endParaRPr>
            </a:p>
          </p:txBody>
        </p:sp>
      </p:grpSp>
      <p:pic>
        <p:nvPicPr>
          <p:cNvPr id="250" name="Google Shape;25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6425" y="410550"/>
            <a:ext cx="2409324" cy="14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6438" y="1932825"/>
            <a:ext cx="2409325" cy="144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6421" y="3551871"/>
            <a:ext cx="2342180" cy="147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7"/>
          <p:cNvPicPr preferRelativeResize="0"/>
          <p:nvPr/>
        </p:nvPicPr>
        <p:blipFill rotWithShape="1">
          <a:blip r:embed="rId9">
            <a:alphaModFix/>
          </a:blip>
          <a:srcRect b="11825" l="0" r="0" t="7891"/>
          <a:stretch/>
        </p:blipFill>
        <p:spPr>
          <a:xfrm>
            <a:off x="122850" y="3701675"/>
            <a:ext cx="3293373" cy="12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type="title"/>
          </p:nvPr>
        </p:nvSpPr>
        <p:spPr>
          <a:xfrm>
            <a:off x="0" y="0"/>
            <a:ext cx="12642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500" y="273050"/>
            <a:ext cx="4967875" cy="46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 rotWithShape="1">
          <a:blip r:embed="rId4">
            <a:alphaModFix/>
          </a:blip>
          <a:srcRect b="8340" l="0" r="64384" t="0"/>
          <a:stretch/>
        </p:blipFill>
        <p:spPr>
          <a:xfrm>
            <a:off x="689200" y="2193625"/>
            <a:ext cx="2199426" cy="27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</a:t>
            </a:r>
            <a:endParaRPr/>
          </a:p>
        </p:txBody>
      </p:sp>
      <p:pic>
        <p:nvPicPr>
          <p:cNvPr id="266" name="Google Shape;266;p29" title="IMG_1424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880" y="4"/>
            <a:ext cx="574207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type="title"/>
          </p:nvPr>
        </p:nvSpPr>
        <p:spPr>
          <a:xfrm>
            <a:off x="701025" y="353150"/>
            <a:ext cx="45870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272" name="Google Shape;272;p30"/>
          <p:cNvSpPr txBox="1"/>
          <p:nvPr>
            <p:ph idx="4294967295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Sometimes, future proofing can be a horrible idea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Defining clear and concise test cases can help debugging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something doesn’t work, test every possible factor that was assumed to be correct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Creating organized circuits and prototyping with clean wires, and well placed components significantly helps construction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Rebuilding a circuit can often fix many issues and mistakes that aren't realized.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Humans have an ~300pF capacitance to a far away ground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PLL chip doesn’t work well at 8.5V, much better at 5V (operating close to limits bad :( 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Noise on power rails can cause issues for the PLL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679" y="1159550"/>
            <a:ext cx="6087625" cy="31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679" y="1159550"/>
            <a:ext cx="6087625" cy="310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3572850" y="1485750"/>
            <a:ext cx="1068300" cy="990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One-Shot</a:t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6046925" cy="36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/>
        </p:nvSpPr>
        <p:spPr>
          <a:xfrm>
            <a:off x="6591175" y="1557650"/>
            <a:ext cx="21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Arduino Input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6591175" y="3310950"/>
            <a:ext cx="21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One-Shot Output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679" y="1159550"/>
            <a:ext cx="6087625" cy="310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/>
          <p:nvPr/>
        </p:nvSpPr>
        <p:spPr>
          <a:xfrm>
            <a:off x="3572850" y="2163620"/>
            <a:ext cx="1068300" cy="990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Oscillator attempt 1</a:t>
            </a:r>
            <a:r>
              <a:rPr lang="en"/>
              <a:t> 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7779055" y="1793120"/>
            <a:ext cx="12432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R2=27kohm R1=10Mohm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C2=22pf </a:t>
            </a:r>
            <a:r>
              <a:rPr lang="en">
                <a:solidFill>
                  <a:schemeClr val="lt1"/>
                </a:solidFill>
              </a:rPr>
              <a:t>C1=12pf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775" y="1297300"/>
            <a:ext cx="2925178" cy="22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5693625" y="3545000"/>
            <a:ext cx="22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Oscillator </a:t>
            </a:r>
            <a:r>
              <a:rPr lang="en">
                <a:solidFill>
                  <a:schemeClr val="lt1"/>
                </a:solidFill>
              </a:rPr>
              <a:t>Circuit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1216113" y="3545000"/>
            <a:ext cx="22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Barkhausen Criteria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00" y="1164950"/>
            <a:ext cx="3670850" cy="234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/>
          <p:nvPr/>
        </p:nvSpPr>
        <p:spPr>
          <a:xfrm>
            <a:off x="1500000" y="4528725"/>
            <a:ext cx="6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Did not</a:t>
            </a:r>
            <a:r>
              <a:rPr b="1" lang="en">
                <a:solidFill>
                  <a:schemeClr val="lt1"/>
                </a:solidFill>
              </a:rPr>
              <a:t> work despite near perfect Barkhausen. Reason unknown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Oscillator attempt 2</a:t>
            </a:r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2" y="1584433"/>
            <a:ext cx="4023425" cy="2423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625" y="2571749"/>
            <a:ext cx="3703450" cy="2210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/>
        </p:nvSpPr>
        <p:spPr>
          <a:xfrm>
            <a:off x="7716425" y="590675"/>
            <a:ext cx="12048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R2=27kohm R1=10Mohm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C2=22pf </a:t>
            </a:r>
            <a:r>
              <a:rPr b="1" lang="en">
                <a:solidFill>
                  <a:schemeClr val="lt1"/>
                </a:solidFill>
              </a:rPr>
              <a:t>C1=312pf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1950" y="154297"/>
            <a:ext cx="2834949" cy="194329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/>
        </p:nvSpPr>
        <p:spPr>
          <a:xfrm>
            <a:off x="5708050" y="2001800"/>
            <a:ext cx="22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Oscillator Circuit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1216113" y="4007500"/>
            <a:ext cx="22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Barkhausen Criteria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5708050" y="4743300"/>
            <a:ext cx="22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Frequency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679" y="1159550"/>
            <a:ext cx="6087625" cy="310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/>
          <p:nvPr/>
        </p:nvSpPr>
        <p:spPr>
          <a:xfrm>
            <a:off x="4769950" y="2149195"/>
            <a:ext cx="1068300" cy="990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Gating Circuit</a:t>
            </a:r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475" y="1041075"/>
            <a:ext cx="6325050" cy="38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